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media/image12.jpg" ContentType="image/png"/>
  <Override PartName="/ppt/media/image13.jpg" ContentType="image/png"/>
  <Override PartName="/ppt/media/image14.jpg" ContentType="image/png"/>
  <Override PartName="/ppt/media/image1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99" r:id="rId3"/>
    <p:sldId id="300" r:id="rId4"/>
    <p:sldId id="272" r:id="rId5"/>
    <p:sldId id="298" r:id="rId6"/>
    <p:sldId id="302" r:id="rId7"/>
    <p:sldId id="303" r:id="rId8"/>
    <p:sldId id="304" r:id="rId9"/>
    <p:sldId id="257" r:id="rId10"/>
    <p:sldId id="260" r:id="rId11"/>
    <p:sldId id="295" r:id="rId12"/>
    <p:sldId id="275" r:id="rId13"/>
    <p:sldId id="294" r:id="rId14"/>
    <p:sldId id="296" r:id="rId15"/>
    <p:sldId id="297" r:id="rId16"/>
    <p:sldId id="276" r:id="rId17"/>
    <p:sldId id="279" r:id="rId18"/>
    <p:sldId id="280" r:id="rId19"/>
    <p:sldId id="277" r:id="rId20"/>
    <p:sldId id="284" r:id="rId21"/>
    <p:sldId id="287" r:id="rId22"/>
    <p:sldId id="293" r:id="rId23"/>
    <p:sldId id="288" r:id="rId24"/>
    <p:sldId id="285" r:id="rId25"/>
    <p:sldId id="286" r:id="rId26"/>
    <p:sldId id="289" r:id="rId27"/>
    <p:sldId id="290" r:id="rId28"/>
    <p:sldId id="291" r:id="rId29"/>
    <p:sldId id="292" r:id="rId30"/>
    <p:sldId id="283" r:id="rId31"/>
    <p:sldId id="282" r:id="rId32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230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57F35-F99F-48DF-ACF8-FBCEABC97556}" type="datetimeFigureOut">
              <a:rPr lang="ru-RU" smtClean="0"/>
              <a:t>23.06.2021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4547D-71F6-4166-805F-22C6D415E9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35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93541" y="2193882"/>
            <a:ext cx="12300916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DDF8C-4253-4006-ADFF-E23AF0868F89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AB2DA-575F-4871-91A3-167CC69A6AE5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38EE0-A7CA-4701-9D01-4484F11383F9}" type="datetime1">
              <a:rPr lang="en-US" smtClean="0"/>
              <a:t>6/23/2021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883C8-AAB2-4381-B515-E287BE692759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4BF9B-B0FA-4A8E-BFC5-DA861D8EBA81}" type="datetime1">
              <a:rPr lang="en-US" smtClean="0"/>
              <a:t>6/23/2021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52632" y="2984532"/>
            <a:ext cx="12582734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6471" y="2604805"/>
            <a:ext cx="15535056" cy="5015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2853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79BCE-9320-4A67-B8A6-430FD83733C7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39" y="-5443"/>
            <a:ext cx="18287999" cy="10292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61161" y="2476500"/>
            <a:ext cx="16764000" cy="4121279"/>
          </a:xfrm>
          <a:prstGeom prst="rect">
            <a:avLst/>
          </a:prstGeom>
        </p:spPr>
        <p:txBody>
          <a:bodyPr vert="horz" wrap="square" lIns="0" tIns="423821" rIns="0" bIns="0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Социальная сеть для публичного обмена сообщениями </a:t>
            </a:r>
            <a:r>
              <a:rPr lang="en-US" sz="8000" b="1" dirty="0" smtClean="0">
                <a:solidFill>
                  <a:schemeClr val="bg1"/>
                </a:solidFill>
              </a:rPr>
              <a:t/>
            </a:r>
            <a:br>
              <a:rPr lang="en-US" sz="8000" b="1" dirty="0" smtClean="0">
                <a:solidFill>
                  <a:schemeClr val="bg1"/>
                </a:solidFill>
              </a:rPr>
            </a:br>
            <a:r>
              <a:rPr lang="ru-RU" sz="8000" b="1" dirty="0" smtClean="0">
                <a:solidFill>
                  <a:schemeClr val="bg1"/>
                </a:solidFill>
              </a:rPr>
              <a:t>“</a:t>
            </a:r>
            <a:r>
              <a:rPr lang="en-US" sz="8000" b="1" dirty="0" err="1">
                <a:solidFill>
                  <a:schemeClr val="bg1"/>
                </a:solidFill>
              </a:rPr>
              <a:t>NTproject</a:t>
            </a:r>
            <a:r>
              <a:rPr lang="ru-RU" sz="8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19100"/>
            <a:ext cx="15621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  <a:ea typeface="DejaVu Sans"/>
              </a:rPr>
              <a:t>Воронежский Государственный университет</a:t>
            </a:r>
            <a: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</a:rPr>
              <a:t/>
            </a:r>
            <a:b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ru-RU" sz="2400" dirty="0">
                <a:solidFill>
                  <a:schemeClr val="bg1"/>
                </a:solidFill>
              </a:rPr>
              <a:t>Кафедра технологий обработки и защиты информации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17905" y="7157335"/>
            <a:ext cx="13050510" cy="776495"/>
          </a:xfrm>
          <a:prstGeom prst="rect">
            <a:avLst/>
          </a:prstGeom>
          <a:ln w="20947">
            <a:noFill/>
          </a:ln>
        </p:spPr>
        <p:txBody>
          <a:bodyPr vert="horz" wrap="square" lIns="0" tIns="220345" rIns="0" bIns="0" rtlCol="0">
            <a:spAutoFit/>
          </a:bodyPr>
          <a:lstStyle/>
          <a:p>
            <a:pPr marL="518795">
              <a:lnSpc>
                <a:spcPct val="100000"/>
              </a:lnSpc>
              <a:spcBef>
                <a:spcPts val="1735"/>
              </a:spcBef>
            </a:pPr>
            <a:r>
              <a:rPr lang="ru-RU" sz="36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Исполнители</a:t>
            </a:r>
            <a:r>
              <a:rPr lang="en-US" sz="36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: </a:t>
            </a:r>
            <a:r>
              <a:rPr lang="ru-RU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В.В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. </a:t>
            </a:r>
            <a:r>
              <a:rPr lang="ru-RU" sz="3200" u="sng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Шумбасов</a:t>
            </a:r>
            <a:r>
              <a:rPr lang="en-US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М.А. </a:t>
            </a:r>
            <a:r>
              <a:rPr lang="ru-RU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Проценко</a:t>
            </a:r>
            <a:r>
              <a:rPr lang="en-US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 П.А. Хоменко</a:t>
            </a:r>
            <a:endParaRPr sz="4000" u="sng" dirty="0">
              <a:solidFill>
                <a:schemeClr val="bg1"/>
              </a:solidFill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8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bg1"/>
                </a:solidFill>
              </a:rPr>
              <a:t>1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7619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6371" y="3651700"/>
            <a:ext cx="6937376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7000" spc="835" dirty="0" smtClean="0">
                <a:solidFill>
                  <a:srgbClr val="FFFFFF"/>
                </a:solidFill>
                <a:latin typeface="Trebuchet MS"/>
                <a:cs typeface="Trebuchet MS"/>
              </a:rPr>
              <a:t>Стек технологий</a:t>
            </a:r>
            <a:endParaRPr sz="7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19200" y="1181100"/>
            <a:ext cx="6336399" cy="8938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6000" dirty="0" err="1" smtClean="0"/>
              <a:t>Bootstrap</a:t>
            </a: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err="1" smtClean="0">
                <a:solidFill>
                  <a:schemeClr val="accent6">
                    <a:lumMod val="75000"/>
                  </a:schemeClr>
                </a:solidFill>
              </a:rPr>
              <a:t>MySQL</a:t>
            </a: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err="1"/>
              <a:t>Java</a:t>
            </a:r>
            <a:r>
              <a:rPr lang="ru-RU" sz="6000" dirty="0"/>
              <a:t> - </a:t>
            </a:r>
            <a:r>
              <a:rPr lang="ru-RU" sz="6000" dirty="0" err="1"/>
              <a:t>Spring</a:t>
            </a:r>
            <a:r>
              <a:rPr lang="ru-RU" sz="6000" dirty="0"/>
              <a:t> </a:t>
            </a:r>
            <a:r>
              <a:rPr lang="ru-RU" sz="6000" dirty="0" err="1" smtClean="0"/>
              <a:t>Boot</a:t>
            </a: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Spring Security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Spring Data</a:t>
            </a:r>
            <a:br>
              <a:rPr lang="en-US" sz="6000" dirty="0" smtClean="0"/>
            </a:b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Hibernate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err="1" smtClean="0"/>
              <a:t>Freemarker</a:t>
            </a: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en-US" sz="6000" dirty="0" err="1" smtClean="0">
                <a:solidFill>
                  <a:schemeClr val="accent6">
                    <a:lumMod val="75000"/>
                  </a:schemeClr>
                </a:solidFill>
              </a:rPr>
              <a:t>FlyWay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endParaRPr sz="3000" dirty="0"/>
          </a:p>
        </p:txBody>
      </p:sp>
      <p:sp>
        <p:nvSpPr>
          <p:cNvPr id="12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10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0" y="342900"/>
            <a:ext cx="14020800" cy="95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7700" y="495300"/>
            <a:ext cx="5257800" cy="2739211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4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ER –</a:t>
            </a:r>
            <a:r>
              <a:rPr lang="ru-RU" sz="54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диаграмма</a:t>
            </a:r>
          </a:p>
          <a:p>
            <a:pPr algn="ctr">
              <a:lnSpc>
                <a:spcPct val="100000"/>
              </a:lnSpc>
            </a:pPr>
            <a:r>
              <a:rPr lang="ru-RU" sz="54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 </a:t>
            </a:r>
            <a:r>
              <a:rPr lang="ru-RU" sz="54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базы данных</a:t>
            </a:r>
            <a:endParaRPr lang="ru-RU" sz="54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endParaRPr lang="ru-RU" dirty="0"/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11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3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0" y="3"/>
            <a:ext cx="7619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799" y="3924300"/>
            <a:ext cx="5486400" cy="1477328"/>
          </a:xfrm>
        </p:spPr>
        <p:txBody>
          <a:bodyPr/>
          <a:lstStyle/>
          <a:p>
            <a:pPr algn="ctr"/>
            <a:r>
              <a:rPr lang="en-US" sz="9600" dirty="0" smtClean="0">
                <a:solidFill>
                  <a:schemeClr val="bg1"/>
                </a:solidFill>
              </a:rPr>
              <a:t>Use Case</a:t>
            </a:r>
            <a:endParaRPr lang="ru-RU" sz="9600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753600" y="2640615"/>
            <a:ext cx="6019800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4800" dirty="0" smtClean="0">
                <a:solidFill>
                  <a:schemeClr val="accent6">
                    <a:lumMod val="75000"/>
                  </a:schemeClr>
                </a:solidFill>
              </a:rPr>
              <a:t>Основные роли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ru-RU" sz="4800" dirty="0"/>
              <a:t>Гость</a:t>
            </a:r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ru-RU" sz="4800" dirty="0" smtClean="0"/>
              <a:t>Пользователь</a:t>
            </a:r>
            <a:r>
              <a:rPr lang="ru-RU" sz="4800" dirty="0"/>
              <a:t/>
            </a:r>
            <a:br>
              <a:rPr lang="ru-RU" sz="4800" dirty="0"/>
            </a:br>
            <a:r>
              <a:rPr lang="ru-RU" sz="4800" dirty="0" smtClean="0">
                <a:solidFill>
                  <a:schemeClr val="accent1">
                    <a:lumMod val="75000"/>
                  </a:schemeClr>
                </a:solidFill>
              </a:rPr>
              <a:t>Администратор</a:t>
            </a:r>
            <a:r>
              <a:rPr lang="ru-RU" dirty="0"/>
              <a:t/>
            </a:r>
            <a:br>
              <a:rPr lang="ru-RU" dirty="0"/>
            </a:br>
            <a:endParaRPr sz="3000" dirty="0"/>
          </a:p>
        </p:txBody>
      </p:sp>
      <p:sp>
        <p:nvSpPr>
          <p:cNvPr id="6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12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3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0500"/>
            <a:ext cx="10515600" cy="9781953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6471" y="800100"/>
            <a:ext cx="15535056" cy="1077218"/>
          </a:xfrm>
        </p:spPr>
        <p:txBody>
          <a:bodyPr/>
          <a:lstStyle/>
          <a:p>
            <a:r>
              <a:rPr lang="ru-RU" dirty="0" smtClean="0"/>
              <a:t>Гость</a:t>
            </a:r>
            <a:endParaRPr lang="ru-RU" dirty="0"/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13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7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14300"/>
            <a:ext cx="10820400" cy="1017270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800100"/>
            <a:ext cx="15535056" cy="1077218"/>
          </a:xfrm>
        </p:spPr>
        <p:txBody>
          <a:bodyPr/>
          <a:lstStyle/>
          <a:p>
            <a:r>
              <a:rPr lang="ru-RU" dirty="0" smtClean="0"/>
              <a:t>Пользователь</a:t>
            </a:r>
            <a:endParaRPr lang="ru-RU" dirty="0"/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14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" b="1873"/>
          <a:stretch/>
        </p:blipFill>
        <p:spPr>
          <a:xfrm>
            <a:off x="5257800" y="114300"/>
            <a:ext cx="10972800" cy="1017270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95544" y="800100"/>
            <a:ext cx="15535056" cy="1077218"/>
          </a:xfrm>
        </p:spPr>
        <p:txBody>
          <a:bodyPr/>
          <a:lstStyle/>
          <a:p>
            <a:r>
              <a:rPr lang="ru-RU" dirty="0" smtClean="0"/>
              <a:t>Администратор</a:t>
            </a:r>
            <a:endParaRPr lang="ru-RU" dirty="0"/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15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8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98432" y="342900"/>
            <a:ext cx="12877800" cy="1371600"/>
          </a:xfrm>
        </p:spPr>
        <p:txBody>
          <a:bodyPr/>
          <a:lstStyle/>
          <a:p>
            <a:pPr algn="ctr"/>
            <a:r>
              <a:rPr lang="ru-RU" dirty="0" smtClean="0"/>
              <a:t>Развертывание системы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643479"/>
            <a:ext cx="11201400" cy="8172497"/>
          </a:xfrm>
          <a:prstGeom prst="rect">
            <a:avLst/>
          </a:prstGeom>
        </p:spPr>
      </p:pic>
      <p:sp>
        <p:nvSpPr>
          <p:cNvPr id="7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16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2800" y="2933700"/>
            <a:ext cx="15156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https/Internet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6107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4381500"/>
            <a:ext cx="12582734" cy="1077218"/>
          </a:xfrm>
        </p:spPr>
        <p:txBody>
          <a:bodyPr/>
          <a:lstStyle/>
          <a:p>
            <a:pPr algn="ctr"/>
            <a:r>
              <a:rPr lang="ru-RU" dirty="0" smtClean="0"/>
              <a:t>Реализация</a:t>
            </a:r>
            <a:endParaRPr lang="ru-RU" dirty="0"/>
          </a:p>
        </p:txBody>
      </p:sp>
      <p:sp>
        <p:nvSpPr>
          <p:cNvPr id="4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bg1"/>
                </a:solidFill>
              </a:rPr>
              <a:t>17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18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01615" y="8189246"/>
            <a:ext cx="4411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Страница регистрации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98" y="736325"/>
            <a:ext cx="14605021" cy="715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19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39708" y="8201671"/>
            <a:ext cx="44085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Страница авторизации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926" y="723900"/>
            <a:ext cx="14616145" cy="716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8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98170" y="653377"/>
            <a:ext cx="69932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7000" spc="35" dirty="0" smtClean="0">
                <a:solidFill>
                  <a:srgbClr val="285381"/>
                </a:solidFill>
                <a:latin typeface="Trebuchet MS"/>
                <a:cs typeface="Trebuchet MS"/>
              </a:rPr>
              <a:t>Введение</a:t>
            </a:r>
            <a:endParaRPr sz="7000" dirty="0">
              <a:latin typeface="Trebuchet MS"/>
              <a:cs typeface="Trebuchet MS"/>
            </a:endParaRPr>
          </a:p>
        </p:txBody>
      </p:sp>
      <p:sp>
        <p:nvSpPr>
          <p:cNvPr id="10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https://adindex.ru/files2/publications/2020/06/282641_dinamika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6"/>
          <a:stretch/>
        </p:blipFill>
        <p:spPr bwMode="auto">
          <a:xfrm>
            <a:off x="3614767" y="2591700"/>
            <a:ext cx="11295817" cy="713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8170" y="1832821"/>
            <a:ext cx="1512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Исследования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ru-RU" sz="2800" dirty="0" err="1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GlobalWebIndex</a:t>
            </a:r>
            <a:r>
              <a:rPr lang="ru-RU" sz="28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ru-RU" sz="28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о количестве активных пользователей в период пандемии</a:t>
            </a:r>
            <a:endParaRPr lang="ru-RU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53400" y="9554366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2020 </a:t>
            </a:r>
            <a:r>
              <a:rPr lang="ru-RU" sz="28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год</a:t>
            </a:r>
            <a:endParaRPr lang="ru-RU" sz="28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31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20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86145" y="8173155"/>
            <a:ext cx="35157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Главная страница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t="12086" b="5131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519" y="715684"/>
            <a:ext cx="14570959" cy="725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1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21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13974" y="8180906"/>
            <a:ext cx="62600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Создание и публикация заметки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t="12086" b="5131"/>
          <a:stretch/>
        </p:blipFill>
        <p:spPr bwMode="auto">
          <a:xfrm>
            <a:off x="1904999" y="1209368"/>
            <a:ext cx="14478000" cy="65675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519" y="715684"/>
            <a:ext cx="14570959" cy="725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22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3611" y="8333644"/>
            <a:ext cx="3767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Выпадающее меню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999505"/>
            <a:ext cx="4953000" cy="713567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973" y="999505"/>
            <a:ext cx="5694127" cy="71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9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23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19940" y="8179939"/>
            <a:ext cx="118481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C</a:t>
            </a:r>
            <a:r>
              <a:rPr lang="ru-RU" sz="3000" b="1" dirty="0" err="1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траница</a:t>
            </a:r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 20 самых популярных заметок за последние 24 часа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t="12087" b="4675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966" y="666345"/>
            <a:ext cx="14544065" cy="72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24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55875" y="7966858"/>
            <a:ext cx="33762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Личная страница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t="12086" b="5131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5"/>
          <a:srcRect t="12087" b="4675"/>
          <a:stretch/>
        </p:blipFill>
        <p:spPr bwMode="auto">
          <a:xfrm>
            <a:off x="1904999" y="1182328"/>
            <a:ext cx="14478000" cy="65945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998" y="628020"/>
            <a:ext cx="14478001" cy="721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8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25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533876" y="7934655"/>
            <a:ext cx="7220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Редактирование личной информации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 rotWithShape="1">
          <a:blip r:embed="rId4"/>
          <a:srcRect t="11402" b="535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999" y="656599"/>
            <a:ext cx="14490007" cy="71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4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26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88713" y="7935508"/>
            <a:ext cx="63930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Страница подписок/подписчиков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t="11402" b="4675"/>
          <a:stretch/>
        </p:blipFill>
        <p:spPr bwMode="auto">
          <a:xfrm>
            <a:off x="1902541" y="1172496"/>
            <a:ext cx="14480458" cy="66043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541" y="534198"/>
            <a:ext cx="14565443" cy="72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27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3600" y="8000815"/>
            <a:ext cx="6490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Страница поиска пользователей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t="12087" b="4903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999" y="623257"/>
            <a:ext cx="14557501" cy="726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28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43600" y="8171843"/>
            <a:ext cx="47163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Панель администратора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4"/>
          <a:srcRect t="12087" b="4903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 descr="https://sun9-62.userapi.com/impg/fxcWBKaNz7plo361OslwtLgdX48ZoxVSQHamFQ/-8UhQdAIMHE.jpg?size=1907x896&amp;quality=96&amp;sign=578700c194257d9ea9b1f8529d4d19cf&amp;type=album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496" y="1181100"/>
            <a:ext cx="14448503" cy="659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999" y="656599"/>
            <a:ext cx="14478000" cy="717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4"/>
          </p:nvPr>
        </p:nvSpPr>
        <p:spPr>
          <a:xfrm>
            <a:off x="6172200" y="509142"/>
            <a:ext cx="5410200" cy="1077218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29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28" t="11632" r="-128" b="4788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81400" y="8101282"/>
            <a:ext cx="114297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Панель </a:t>
            </a:r>
            <a:r>
              <a:rPr lang="ru-RU" sz="28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назначение </a:t>
            </a: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ролей </a:t>
            </a:r>
            <a:r>
              <a:rPr lang="ru-RU" sz="28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пользователям для администратора </a:t>
            </a:r>
            <a:endParaRPr lang="ru-RU" sz="3000" b="1" dirty="0">
              <a:solidFill>
                <a:schemeClr val="accent6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 rotWithShape="1">
          <a:blip r:embed="rId3"/>
          <a:srcRect t="11631" b="4219"/>
          <a:stretch/>
        </p:blipFill>
        <p:spPr bwMode="auto">
          <a:xfrm>
            <a:off x="1904999" y="1181100"/>
            <a:ext cx="14478000" cy="6595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 descr="https://sun9-34.userapi.com/impg/7TQs55TIBoLf3h-yPvvSz_SoCleZsDm5epALDQ/reBcO2gFfqo.jpg?size=1916x838&amp;quality=96&amp;sign=2f0c44727190e472d3e03c19e8da0f47&amp;type=album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038" y="1181100"/>
            <a:ext cx="14450961" cy="659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961" y="675872"/>
            <a:ext cx="14685810" cy="725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98170" y="653377"/>
            <a:ext cx="69932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7000" spc="35" dirty="0" smtClean="0">
                <a:solidFill>
                  <a:srgbClr val="285381"/>
                </a:solidFill>
                <a:latin typeface="Trebuchet MS"/>
                <a:cs typeface="Trebuchet MS"/>
              </a:rPr>
              <a:t>Введение</a:t>
            </a:r>
            <a:endParaRPr sz="7000" dirty="0">
              <a:latin typeface="Trebuchet MS"/>
              <a:cs typeface="Trebuchet MS"/>
            </a:endParaRPr>
          </a:p>
        </p:txBody>
      </p:sp>
      <p:sp>
        <p:nvSpPr>
          <p:cNvPr id="10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170" y="1839923"/>
            <a:ext cx="14249400" cy="739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95662" y="9276453"/>
            <a:ext cx="4654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Компания </a:t>
            </a:r>
            <a:r>
              <a:rPr lang="en-US" sz="3200" b="1" dirty="0" err="1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WeAreSocial</a:t>
            </a:r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92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50274" y="1120233"/>
            <a:ext cx="69932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7000" spc="35" dirty="0" smtClean="0">
                <a:solidFill>
                  <a:srgbClr val="285381"/>
                </a:solidFill>
                <a:latin typeface="Trebuchet MS"/>
                <a:cs typeface="Trebuchet MS"/>
              </a:rPr>
              <a:t>Заключение</a:t>
            </a:r>
            <a:endParaRPr sz="7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0274" y="2212433"/>
            <a:ext cx="14986000" cy="60599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ru-RU" sz="3600" b="1" spc="-1" dirty="0" smtClean="0">
                <a:solidFill>
                  <a:schemeClr val="accent6"/>
                </a:solidFill>
                <a:latin typeface="Trebuchet MS" panose="020B0603020202020204" pitchFamily="34" charset="0"/>
                <a:ea typeface="DejaVu Sans"/>
              </a:rPr>
              <a:t>Основные задачи</a:t>
            </a: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0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 Разработана </a:t>
            </a:r>
            <a:r>
              <a:rPr lang="en-US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Frond-end 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часть, находящаяся в браузере клиента</a:t>
            </a:r>
            <a:endParaRPr lang="ru-RU" sz="3000" b="0" strike="noStrike" spc="-1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0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 Разработана </a:t>
            </a:r>
            <a:r>
              <a:rPr lang="en-US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Back-end 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часть, находящаяся на удаленном сервере</a:t>
            </a:r>
            <a:endParaRPr lang="ru-RU" sz="3000" b="0" strike="noStrike" spc="-1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0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 Разработана 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база данных, находящаяся на удаленном сервере</a:t>
            </a:r>
            <a:endParaRPr lang="ru-RU" sz="3000" b="0" strike="noStrike" spc="-1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0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 Была 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создана связь между </a:t>
            </a:r>
            <a:r>
              <a:rPr lang="en-US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Front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-</a:t>
            </a:r>
            <a:r>
              <a:rPr lang="en-US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end 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и </a:t>
            </a:r>
            <a:r>
              <a:rPr lang="en-US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Back-end </a:t>
            </a:r>
            <a:r>
              <a:rPr lang="ru-RU" sz="30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частями </a:t>
            </a:r>
            <a:r>
              <a:rPr lang="ru-RU" sz="30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приложения</a:t>
            </a: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endParaRPr lang="ru-RU" sz="3000" b="0" strike="noStrike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  <a:ea typeface="DejaVu Sans"/>
            </a:endParaRPr>
          </a:p>
          <a:p>
            <a:pPr marL="1080">
              <a:lnSpc>
                <a:spcPct val="150000"/>
              </a:lnSpc>
              <a:buClr>
                <a:srgbClr val="000000"/>
              </a:buClr>
            </a:pPr>
            <a:r>
              <a:rPr lang="ru-RU" sz="3600" b="1" spc="-1" dirty="0" smtClean="0">
                <a:solidFill>
                  <a:schemeClr val="accent6"/>
                </a:solidFill>
                <a:latin typeface="Trebuchet MS" panose="020B0603020202020204" pitchFamily="34" charset="0"/>
                <a:ea typeface="DejaVu Sans"/>
              </a:rPr>
              <a:t>Цель</a:t>
            </a:r>
          </a:p>
          <a:p>
            <a:pPr marL="458280" indent="-4572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ru-RU" sz="30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Разработано веб-приложение предоставляющие возможность для </a:t>
            </a:r>
            <a:r>
              <a:rPr lang="ru-RU" sz="30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создания </a:t>
            </a:r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и </a:t>
            </a:r>
            <a:r>
              <a:rPr lang="ru-RU" sz="30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публикации </a:t>
            </a:r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коротких заметок в формате блога</a:t>
            </a:r>
            <a:r>
              <a:rPr lang="ru-RU" sz="30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.</a:t>
            </a:r>
            <a:endParaRPr lang="ru-RU" sz="30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10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30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839" y="-5443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761161" y="2476500"/>
            <a:ext cx="16764000" cy="4121279"/>
          </a:xfrm>
          <a:prstGeom prst="rect">
            <a:avLst/>
          </a:prstGeom>
        </p:spPr>
        <p:txBody>
          <a:bodyPr vert="horz" wrap="square" lIns="0" tIns="423821" rIns="0" bIns="0" rtlCol="0">
            <a:spAutoFit/>
          </a:bodyPr>
          <a:lstStyle/>
          <a:p>
            <a:pPr algn="ctr"/>
            <a:r>
              <a:rPr lang="ru-RU" sz="8000" b="1" dirty="0">
                <a:solidFill>
                  <a:schemeClr val="bg1"/>
                </a:solidFill>
              </a:rPr>
              <a:t>Социальная сеть для публичного обмена сообщениями </a:t>
            </a:r>
            <a:r>
              <a:rPr lang="en-US" sz="8000" b="1" dirty="0" smtClean="0">
                <a:solidFill>
                  <a:schemeClr val="bg1"/>
                </a:solidFill>
              </a:rPr>
              <a:t/>
            </a:r>
            <a:br>
              <a:rPr lang="en-US" sz="8000" b="1" dirty="0" smtClean="0">
                <a:solidFill>
                  <a:schemeClr val="bg1"/>
                </a:solidFill>
              </a:rPr>
            </a:br>
            <a:r>
              <a:rPr lang="ru-RU" sz="8000" b="1" dirty="0" smtClean="0">
                <a:solidFill>
                  <a:schemeClr val="bg1"/>
                </a:solidFill>
              </a:rPr>
              <a:t>“</a:t>
            </a:r>
            <a:r>
              <a:rPr lang="en-US" sz="8000" b="1" dirty="0" err="1">
                <a:solidFill>
                  <a:schemeClr val="bg1"/>
                </a:solidFill>
              </a:rPr>
              <a:t>NTproject</a:t>
            </a:r>
            <a:r>
              <a:rPr lang="ru-RU" sz="800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3400" y="419100"/>
            <a:ext cx="15621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  <a:ea typeface="DejaVu Sans"/>
              </a:rPr>
              <a:t>Воронежский Государственный университет</a:t>
            </a:r>
            <a: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</a:rPr>
              <a:t/>
            </a:r>
            <a:br>
              <a:rPr lang="ru-RU" sz="2400" spc="-1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ru-RU" sz="2400" dirty="0">
                <a:solidFill>
                  <a:schemeClr val="bg1"/>
                </a:solidFill>
              </a:rPr>
              <a:t>Кафедра технологий обработки и защиты информации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08405" y="7267305"/>
            <a:ext cx="12669510" cy="776495"/>
          </a:xfrm>
          <a:prstGeom prst="rect">
            <a:avLst/>
          </a:prstGeom>
          <a:ln w="20947">
            <a:noFill/>
          </a:ln>
        </p:spPr>
        <p:txBody>
          <a:bodyPr vert="horz" wrap="square" lIns="0" tIns="220345" rIns="0" bIns="0" rtlCol="0">
            <a:spAutoFit/>
          </a:bodyPr>
          <a:lstStyle/>
          <a:p>
            <a:pPr marL="518795">
              <a:lnSpc>
                <a:spcPct val="100000"/>
              </a:lnSpc>
              <a:spcBef>
                <a:spcPts val="1735"/>
              </a:spcBef>
            </a:pPr>
            <a:r>
              <a:rPr lang="ru-RU" sz="36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Исполнители</a:t>
            </a:r>
            <a:r>
              <a:rPr lang="en-US" sz="36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: </a:t>
            </a:r>
            <a:r>
              <a:rPr lang="ru-RU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В.В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. </a:t>
            </a:r>
            <a:r>
              <a:rPr lang="ru-RU" sz="3200" u="sng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Шумбасов</a:t>
            </a:r>
            <a:r>
              <a:rPr lang="en-US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М.А. </a:t>
            </a:r>
            <a:r>
              <a:rPr lang="ru-RU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Проценко</a:t>
            </a:r>
            <a:r>
              <a:rPr lang="en-US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</a:t>
            </a:r>
            <a:r>
              <a:rPr lang="ru-RU" sz="3200" u="sng" dirty="0">
                <a:solidFill>
                  <a:schemeClr val="bg1"/>
                </a:solidFill>
                <a:latin typeface="Trebuchet MS" panose="020B0603020202020204" pitchFamily="34" charset="0"/>
              </a:rPr>
              <a:t> П.А. Хоменко</a:t>
            </a:r>
            <a:endParaRPr sz="4000" u="sng" dirty="0">
              <a:solidFill>
                <a:schemeClr val="bg1"/>
              </a:solidFill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8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bg1"/>
                </a:solidFill>
              </a:rPr>
              <a:t>31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7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broadbandsearch.net/2021/3/1616944788997-2._Average_Seconds_Spent_on_a_Website%2C_Desktop_vs._Mobile_2018-20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7800" y="1714500"/>
            <a:ext cx="331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Arial Black" panose="020B0A04020102020204" pitchFamily="34" charset="0"/>
              </a:rPr>
              <a:t>BroadBand</a:t>
            </a:r>
            <a:r>
              <a:rPr lang="en-US" sz="2400" dirty="0" smtClean="0">
                <a:latin typeface="Arial Black" panose="020B0A04020102020204" pitchFamily="34" charset="0"/>
              </a:rPr>
              <a:t>-Search</a:t>
            </a:r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3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00200" y="5143500"/>
            <a:ext cx="1534232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7200" b="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Основная </a:t>
            </a:r>
            <a:r>
              <a:rPr lang="ru-RU" sz="7200" b="1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задача веб приложения</a:t>
            </a:r>
            <a:endParaRPr sz="70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10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bject 4"/>
          <p:cNvSpPr txBox="1"/>
          <p:nvPr/>
        </p:nvSpPr>
        <p:spPr>
          <a:xfrm>
            <a:off x="1602475" y="6678044"/>
            <a:ext cx="14986000" cy="5386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С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оздание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и публикация коротких заметок в формате блога.</a:t>
            </a:r>
            <a:endParaRPr lang="ru-RU" sz="48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13" name="object 4"/>
          <p:cNvSpPr txBox="1"/>
          <p:nvPr/>
        </p:nvSpPr>
        <p:spPr>
          <a:xfrm>
            <a:off x="1602475" y="3310843"/>
            <a:ext cx="14986000" cy="1114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С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оздание 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веб-приложения способствующего открытому выражению общественной, социальной позиции пользователей.</a:t>
            </a:r>
            <a:endParaRPr lang="ru-RU" sz="32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600200" y="1790700"/>
            <a:ext cx="1534232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7200" b="1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Актуальность</a:t>
            </a:r>
            <a:endParaRPr sz="7000" dirty="0">
              <a:solidFill>
                <a:schemeClr val="accent6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72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694" y="647700"/>
            <a:ext cx="6829992" cy="1354137"/>
          </a:xfrm>
        </p:spPr>
        <p:txBody>
          <a:bodyPr/>
          <a:lstStyle/>
          <a:p>
            <a:pPr algn="ctr"/>
            <a:r>
              <a:rPr lang="ru-RU" sz="72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Анализ рынка</a:t>
            </a:r>
            <a:endParaRPr lang="ru-RU" sz="7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endParaRPr lang="ru-RU" dirty="0"/>
          </a:p>
        </p:txBody>
      </p:sp>
      <p:pic>
        <p:nvPicPr>
          <p:cNvPr id="6146" name="Picture 2" descr="Твиттер — Википеди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05100"/>
            <a:ext cx="5181600" cy="420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58200" y="2552700"/>
            <a:ext cx="8458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Преимущества: </a:t>
            </a:r>
          </a:p>
          <a:p>
            <a:endParaRPr lang="ru-RU" sz="32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Бесплатный сервис </a:t>
            </a:r>
          </a:p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Загрузка мультимедийного контента </a:t>
            </a:r>
            <a:b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32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Недостатки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:</a:t>
            </a:r>
          </a:p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Доступен только авторизованным пользователям 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Ограниченность в объеме материала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0265" y="7048500"/>
            <a:ext cx="2108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41ABE1"/>
                </a:solidFill>
                <a:latin typeface="Trebuchet MS" panose="020B0603020202020204" pitchFamily="34" charset="0"/>
              </a:rPr>
              <a:t>Twitter</a:t>
            </a:r>
            <a:endParaRPr lang="ru-RU" b="1" dirty="0">
              <a:solidFill>
                <a:srgbClr val="41ABE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39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694" y="647700"/>
            <a:ext cx="6829992" cy="1354137"/>
          </a:xfrm>
        </p:spPr>
        <p:txBody>
          <a:bodyPr/>
          <a:lstStyle/>
          <a:p>
            <a:pPr algn="ctr"/>
            <a:r>
              <a:rPr lang="ru-RU" sz="72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Анализ рынка</a:t>
            </a:r>
            <a:endParaRPr lang="ru-RU" sz="7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458200" y="2552700"/>
            <a:ext cx="8458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Преимущества: </a:t>
            </a:r>
          </a:p>
          <a:p>
            <a:endParaRPr lang="ru-RU" sz="32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Бесплатный сервис </a:t>
            </a:r>
          </a:p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Загрузка мультимедийного контента </a:t>
            </a:r>
            <a:b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3200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Недостатки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: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en-US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Доступен только авторизованным пользователям 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Отсутствует возможность выражения негативного отношения к контенту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70065" y="8039100"/>
            <a:ext cx="2033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Trebuchet MS" panose="020B0603020202020204" pitchFamily="34" charset="0"/>
              </a:rPr>
              <a:t>Tumblr</a:t>
            </a:r>
            <a:endParaRPr lang="ru-RU" b="1" dirty="0">
              <a:latin typeface="Trebuchet MS" panose="020B0603020202020204" pitchFamily="34" charset="0"/>
            </a:endParaRPr>
          </a:p>
        </p:txBody>
      </p:sp>
      <p:pic>
        <p:nvPicPr>
          <p:cNvPr id="9" name="Picture 8" descr="Логотип tumblr – Бесплатные иконки: логотип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9" r="22027"/>
          <a:stretch/>
        </p:blipFill>
        <p:spPr bwMode="auto">
          <a:xfrm>
            <a:off x="1764633" y="2248036"/>
            <a:ext cx="5844112" cy="554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5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71694" y="647700"/>
            <a:ext cx="6829992" cy="1354137"/>
          </a:xfrm>
        </p:spPr>
        <p:txBody>
          <a:bodyPr/>
          <a:lstStyle/>
          <a:p>
            <a:pPr algn="ctr"/>
            <a:r>
              <a:rPr lang="ru-RU" sz="72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Анализ рынка</a:t>
            </a:r>
            <a:endParaRPr lang="ru-RU" sz="7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101686" y="2476500"/>
            <a:ext cx="8458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Преимущества: </a:t>
            </a:r>
          </a:p>
          <a:p>
            <a:endParaRPr lang="ru-RU" sz="32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Бесплатный сервис </a:t>
            </a:r>
          </a:p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Возможность заработка с рекламы</a:t>
            </a:r>
          </a:p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Несколько авторов</a:t>
            </a:r>
            <a:b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endParaRPr lang="ru-RU" sz="32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3200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Недостатки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Trebuchet MS" panose="020B0603020202020204" pitchFamily="34" charset="0"/>
              </a:rPr>
              <a:t>: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/>
            </a:r>
            <a:br>
              <a:rPr lang="en-US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Официальная поддержка перестала осуществляться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• Обязательный аккаунт в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Google</a:t>
            </a:r>
            <a:endParaRPr lang="ru-RU" sz="3200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chemeClr val="accent1">
                    <a:lumMod val="75000"/>
                  </a:schemeClr>
                </a:solidFill>
              </a:rPr>
              <a:t>8</a:t>
            </a:r>
            <a:endParaRPr lang="ru-RU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10" descr="Blogger logo and symbol, meaning, history,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2"/>
          <a:stretch/>
        </p:blipFill>
        <p:spPr bwMode="auto">
          <a:xfrm>
            <a:off x="2209800" y="5706595"/>
            <a:ext cx="3997405" cy="349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Blogger logo and symbol, meaning, history,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0" t="25204" r="65249" b="28447"/>
          <a:stretch/>
        </p:blipFill>
        <p:spPr bwMode="auto">
          <a:xfrm>
            <a:off x="1382898" y="2122352"/>
            <a:ext cx="5315955" cy="4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24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790700"/>
            <a:ext cx="8100695" cy="1582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ru-RU" spc="114" dirty="0" smtClean="0"/>
              <a:t>Требования</a:t>
            </a:r>
            <a:r>
              <a:rPr lang="ru-RU" sz="3200" spc="-1" dirty="0">
                <a:latin typeface="Trebuchet MS" panose="020B0603020202020204" pitchFamily="34" charset="0"/>
              </a:rPr>
              <a:t/>
            </a:r>
            <a:br>
              <a:rPr lang="ru-RU" sz="3200" spc="-1" dirty="0">
                <a:latin typeface="Trebuchet MS" panose="020B0603020202020204" pitchFamily="34" charset="0"/>
              </a:rPr>
            </a:br>
            <a:endParaRPr sz="3200" spc="185" dirty="0">
              <a:latin typeface="Trebuchet MS" panose="020B0603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 rot="5400000">
            <a:off x="11658598" y="3657601"/>
            <a:ext cx="10286999" cy="297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0724" y="610221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0724" y="654036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90724" y="697851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0724" y="741666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90724" y="785481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0724" y="829296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0724" y="8731115"/>
            <a:ext cx="104774" cy="104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00200" y="3844348"/>
            <a:ext cx="11125200" cy="37984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2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Стабильная работа на современных веб-браузерах</a:t>
            </a:r>
            <a:endParaRPr lang="ru-RU" sz="3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200" spc="-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Функциональный интерфейс выполненный в стиле «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material design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»</a:t>
            </a:r>
            <a:endParaRPr lang="ru-RU" sz="48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200" spc="-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DejaVu Sans"/>
              </a:rPr>
              <a:t>Адаптивность сайта под мобильные устройства</a:t>
            </a:r>
            <a:endParaRPr lang="ru-RU" sz="32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  <a:p>
            <a:pPr marL="285840" indent="-2847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О</a:t>
            </a: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беспечение </a:t>
            </a:r>
            <a:r>
              <a:rPr lang="ru-RU" sz="3200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защиты от человеческих ошибок</a:t>
            </a:r>
            <a:endParaRPr lang="ru-RU" sz="4800" spc="-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Номер слайда 5"/>
          <p:cNvSpPr txBox="1">
            <a:spLocks/>
          </p:cNvSpPr>
          <p:nvPr/>
        </p:nvSpPr>
        <p:spPr>
          <a:xfrm>
            <a:off x="13487400" y="9200423"/>
            <a:ext cx="420624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000" b="1" dirty="0">
                <a:solidFill>
                  <a:schemeClr val="bg1"/>
                </a:solidFill>
              </a:rPr>
              <a:t>9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</TotalTime>
  <Words>302</Words>
  <Application>Microsoft Office PowerPoint</Application>
  <PresentationFormat>Произвольный</PresentationFormat>
  <Paragraphs>122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7" baseType="lpstr">
      <vt:lpstr>Arial</vt:lpstr>
      <vt:lpstr>Arial Black</vt:lpstr>
      <vt:lpstr>Calibri</vt:lpstr>
      <vt:lpstr>DejaVu Sans</vt:lpstr>
      <vt:lpstr>Trebuchet MS</vt:lpstr>
      <vt:lpstr>Office Theme</vt:lpstr>
      <vt:lpstr>Воронежский Государственный университет Кафедра технологий обработки и защиты информации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Требования </vt:lpstr>
      <vt:lpstr>Bootstrap MySQL Java - Spring Boot Spring Security Spring Data Hibernate Freemarker FlyWay  </vt:lpstr>
      <vt:lpstr>Презентация PowerPoint</vt:lpstr>
      <vt:lpstr>Основные роли:  Гость Пользователь Администратор </vt:lpstr>
      <vt:lpstr>Презентация PowerPoint</vt:lpstr>
      <vt:lpstr>Презентация PowerPoint</vt:lpstr>
      <vt:lpstr>Презентация PowerPoint</vt:lpstr>
      <vt:lpstr>Презентация PowerPoint</vt:lpstr>
      <vt:lpstr>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Воронежский Государственный университет Кафедра технологий обработки и защиты информации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Воронежский Государственный университет Кафедра технологий обработки и защиты информации</dc:title>
  <dc:creator>Полина Хоменко</dc:creator>
  <cp:lastModifiedBy>Полина Хоменко</cp:lastModifiedBy>
  <cp:revision>36</cp:revision>
  <dcterms:created xsi:type="dcterms:W3CDTF">2021-06-17T22:21:26Z</dcterms:created>
  <dcterms:modified xsi:type="dcterms:W3CDTF">2021-06-23T21:22:44Z</dcterms:modified>
</cp:coreProperties>
</file>